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9" r:id="rId39"/>
    <p:sldId id="295" r:id="rId40"/>
    <p:sldId id="296" r:id="rId41"/>
    <p:sldId id="301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C76AC73-A7DC-4B97-B6EA-400D1964308D}">
          <p14:sldIdLst>
            <p14:sldId id="256"/>
            <p14:sldId id="257"/>
            <p14:sldId id="258"/>
            <p14:sldId id="259"/>
          </p14:sldIdLst>
        </p14:section>
        <p14:section name="Partners" id="{445BA605-96DA-42DE-862E-BFFC416A643E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Trainers" id="{7D00DD51-CC19-4D17-87F3-43FD21DBFB1D}">
          <p14:sldIdLst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Path and Opportunities" id="{5D57CED6-6BB1-40B2-A3C6-00A177C8D238}">
          <p14:sldIdLst>
            <p14:sldId id="290"/>
            <p14:sldId id="291"/>
            <p14:sldId id="292"/>
            <p14:sldId id="293"/>
            <p14:sldId id="299"/>
          </p14:sldIdLst>
        </p14:section>
        <p14:section name="Conclusion" id="{7B812041-9556-4383-B2A2-4212705AB9C5}">
          <p14:sldIdLst>
            <p14:sldId id="295"/>
            <p14:sldId id="296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214" autoAdjust="0"/>
  </p:normalViewPr>
  <p:slideViewPr>
    <p:cSldViewPr showGuides="1">
      <p:cViewPr varScale="1">
        <p:scale>
          <a:sx n="106" d="100"/>
          <a:sy n="106" d="100"/>
        </p:scale>
        <p:origin x="120" y="12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nor.bg/careers/youth-vacanci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9937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Откриващ слайд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сме Теленор… все още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Официално на 01 август 2018 г. чешкият инвестиционен фонд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PPF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придоби дружествата Теленор в България, Сърбия, Черна гора и Унгария. В следващите две години ще запазим бранда Теленор.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Промени по стратегията ще има скоро. Със сигурност продължаваме трансформацията от телеком оператор към доставчик на дигитални услуги. И със сигурност няма да сме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“mobile only”.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Какво означава това ли? Предстои да разберем. Може да 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Homes, Smart Cities or other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Analytics as a Service, Banking/Insurance, Video/audio on Demand, Live streaming… you name it. 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Фокус все повече ще ни бъдат следните направления: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design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Software/BI development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Разпозна ли се? За да сме в крак с времето ще запазим и културата си, в която предложенията идват отдолу и всяко мнение е ценно. Виж какво казва нашето последно изследване на ангажираността сред служителите.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знаеш как да убедиш човек, който има телефон с копчета да ползва смартфон – заповядай при нас. Ако знаеш как да убедиш човек, който има смартфон да го ползва за всевъзможни дигитални услуги, които ще му улеснят живота и спестят време – заповядай при нас. Заповядай при нас, ако имаш идеи, които искаш да реализираш, ние ще ти помогнем. Но помни – реализацията на една идея е 10% креативност и 90%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по нашенски – бачкане.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 месец стартираме и стажантската ни програма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 by Telenor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Тя е едногодишна, платена и колегите-стажанти работят по реални проекти. Миналата година 9 от 10 от тях останаха при нас за постоянно (10-тата замина за Щатите да си търси късмета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До края на седмицата ще обявим позициите на кариерния ни сайт </a:t>
            </a:r>
            <a:r>
              <a:rPr lang="bg-BG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http://www.telenor.bg/careers/youth-vacancies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се колебай, влез, избери си и кандидатствай.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успяхме да ти кажем всичко. А ако ти предпочиташ личния контакт - на 28-29.09 ще бъдем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SoftUnit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конференцията. Ела и ще се запознаеш с нашите колеги на щанда ни или ще чуеш лекторите ни на 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“Analytics Enablers for Business: Contextual Marketing Platform”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Ще говорят за нещо, което предстои да пуснем следващата седмица – една от най-актуалните теми за нас в момента.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5964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201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bg-BG/AboutUs/09Careers/InternshipProgram/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postbank.b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tech.com/" TargetMode="External"/><Relationship Id="rId2" Type="http://schemas.openxmlformats.org/officeDocument/2006/relationships/hyperlink" Target="https://www.sbtech.com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it.bg/" TargetMode="External"/><Relationship Id="rId2" Type="http://schemas.openxmlformats.org/officeDocument/2006/relationships/hyperlink" Target="https://smartit.bg/en-us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uperhosting.bg/?gclid=CjwKCAjw5fzrBRASEiwAD2OSV2HM9vD3KXFwexq_hE27VNo1Gx0yBWBbYg7Ef677GKVaQu7Vn2bX7hoCIkoQAvD_BwE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nor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telenor.bg/careers/youth-vacancies" TargetMode="Externa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xs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onebitsoftware.net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42.jp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3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acebook.com/ivaylo.ken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y.it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42.jp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3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4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infragistics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tion-soft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eak.bg/" TargetMode="External"/><Relationship Id="rId2" Type="http://schemas.openxmlformats.org/officeDocument/2006/relationships/hyperlink" Target="https://career.netpeak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234465"/>
                </a:solidFill>
              </a:rPr>
              <a:t>Explore, Learn, Create, Develop</a:t>
            </a:r>
            <a:endParaRPr lang="en-US" b="1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60" y="2305706"/>
            <a:ext cx="1198589" cy="1198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41" y="2305706"/>
            <a:ext cx="1166096" cy="1402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2306259"/>
            <a:ext cx="1166096" cy="1389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87" y="3783812"/>
            <a:ext cx="1166096" cy="15671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47" y="3776183"/>
            <a:ext cx="1166096" cy="143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89" y="2336183"/>
            <a:ext cx="1164351" cy="14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07" y="3752622"/>
            <a:ext cx="1166096" cy="13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One of the top banking </a:t>
            </a:r>
            <a:br>
              <a:rPr lang="en-GB" dirty="0"/>
            </a:br>
            <a:r>
              <a:rPr lang="en-GB" dirty="0"/>
              <a:t>institutions in Bulgaria</a:t>
            </a:r>
          </a:p>
          <a:p>
            <a:r>
              <a:rPr lang="en-US" dirty="0"/>
              <a:t>Employer of the Year for 2017</a:t>
            </a:r>
          </a:p>
          <a:p>
            <a:r>
              <a:rPr lang="bg-BG" dirty="0"/>
              <a:t>М</a:t>
            </a:r>
            <a:r>
              <a:rPr lang="en-US" dirty="0"/>
              <a:t>ember of the Eurobank Group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with €</a:t>
            </a:r>
            <a:r>
              <a:rPr lang="bg-BG" dirty="0"/>
              <a:t> </a:t>
            </a:r>
            <a:r>
              <a:rPr lang="en-US" dirty="0"/>
              <a:t>58 billion of assets</a:t>
            </a:r>
          </a:p>
          <a:p>
            <a:r>
              <a:rPr lang="en-US" dirty="0"/>
              <a:t>Serious investments in digitization</a:t>
            </a:r>
          </a:p>
          <a:p>
            <a:r>
              <a:rPr lang="en-US" dirty="0"/>
              <a:t>The first bank credit botchat – EVA </a:t>
            </a:r>
            <a:br>
              <a:rPr lang="en-US" dirty="0"/>
            </a:br>
            <a:r>
              <a:rPr lang="bg-BG" u="sng" dirty="0">
                <a:hlinkClick r:id="rId2"/>
              </a:rPr>
              <a:t>https://www.facebook.com/evapostbank</a:t>
            </a:r>
            <a:r>
              <a:rPr lang="bg-BG" dirty="0"/>
              <a:t> </a:t>
            </a:r>
          </a:p>
          <a:p>
            <a:r>
              <a:rPr lang="en-GB" dirty="0">
                <a:hlinkClick r:id="rId3"/>
              </a:rPr>
              <a:t>Trainee program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6" name="Postbank">
            <a:hlinkClick r:id="rId4"/>
            <a:extLst>
              <a:ext uri="{FF2B5EF4-FFF2-40B4-BE49-F238E27FC236}">
                <a16:creationId xmlns:a16="http://schemas.microsoft.com/office/drawing/2014/main" id="{95B49B70-F7E0-4559-B720-C6E5BDB74C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096000" y="1196124"/>
            <a:ext cx="5912498" cy="20264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61" y="3334869"/>
            <a:ext cx="3163645" cy="31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Award-winning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</a:p>
          <a:p>
            <a:r>
              <a:rPr lang="en-US" dirty="0">
                <a:hlinkClick r:id="rId2"/>
              </a:rPr>
              <a:t>https://www.sbtech.com/careers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SBTECH</a:t>
            </a:r>
          </a:p>
        </p:txBody>
      </p:sp>
      <p:pic>
        <p:nvPicPr>
          <p:cNvPr id="6" name="SB Tech">
            <a:hlinkClick r:id="rId3"/>
            <a:extLst>
              <a:ext uri="{FF2B5EF4-FFF2-40B4-BE49-F238E27FC236}">
                <a16:creationId xmlns:a16="http://schemas.microsoft.com/office/drawing/2014/main" id="{C6AE0981-906A-4852-A4D9-866E3B6CAD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6085749" y="1196124"/>
            <a:ext cx="5915849" cy="18826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12 years programming </a:t>
            </a:r>
            <a:br>
              <a:rPr lang="en-US" dirty="0"/>
            </a:br>
            <a:r>
              <a:rPr lang="en-US" dirty="0"/>
              <a:t>business-orientated solutions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Mobile iOS &amp; Android</a:t>
            </a:r>
          </a:p>
          <a:p>
            <a:pPr lvl="1"/>
            <a:r>
              <a:rPr lang="en-GB" dirty="0"/>
              <a:t>Server Management</a:t>
            </a:r>
          </a:p>
          <a:p>
            <a:r>
              <a:rPr lang="en-US" dirty="0"/>
              <a:t>Sofia, Plovdiv, Varna and Ruse offices</a:t>
            </a:r>
            <a:endParaRPr lang="en-GB" dirty="0"/>
          </a:p>
          <a:p>
            <a:r>
              <a:rPr lang="en-GB" dirty="0"/>
              <a:t>Looking for .NET developers</a:t>
            </a:r>
          </a:p>
          <a:p>
            <a:pPr lvl="1"/>
            <a:r>
              <a:rPr lang="en-GB" b="1" dirty="0">
                <a:hlinkClick r:id="rId2"/>
              </a:rPr>
              <a:t>https://smartit.bg/en-us/Careers</a:t>
            </a:r>
            <a:endParaRPr lang="en-GB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SMARTIT</a:t>
            </a:r>
          </a:p>
        </p:txBody>
      </p:sp>
      <p:pic>
        <p:nvPicPr>
          <p:cNvPr id="6" name="SmartIT">
            <a:hlinkClick r:id="rId3"/>
            <a:extLst>
              <a:ext uri="{FF2B5EF4-FFF2-40B4-BE49-F238E27FC236}">
                <a16:creationId xmlns:a16="http://schemas.microsoft.com/office/drawing/2014/main" id="{3E576477-E16D-408B-A4E8-AC6A76DB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096000" y="1196126"/>
            <a:ext cx="5905598" cy="112295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 transformation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SOFTWAREGROUP</a:t>
            </a:r>
          </a:p>
        </p:txBody>
      </p:sp>
      <p:pic>
        <p:nvPicPr>
          <p:cNvPr id="6" name="Sotware Group" descr="Ð ÐµÐ·ÑÐ»ÑÐ°Ñ Ñ Ð¸Ð·Ð¾Ð±ÑÐ°Ð¶ÐµÐ½Ð¸Ðµ Ð·Ð° software group">
            <a:hlinkClick r:id="rId2"/>
            <a:extLst>
              <a:ext uri="{FF2B5EF4-FFF2-40B4-BE49-F238E27FC236}">
                <a16:creationId xmlns:a16="http://schemas.microsoft.com/office/drawing/2014/main" id="{DA054877-91F7-4552-BE28-3EE58FB75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6096001" y="1196124"/>
            <a:ext cx="5905598" cy="132182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00" y="3218301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87" y="3218300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52" y="3218299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2509762" y="4940319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4937447" y="4940318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7488368" y="4940317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</a:t>
            </a:r>
          </a:p>
          <a:p>
            <a:pPr lvl="1"/>
            <a:r>
              <a:rPr lang="en-GB" dirty="0"/>
              <a:t>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</a:t>
            </a:r>
          </a:p>
          <a:p>
            <a:pPr lvl="1"/>
            <a:r>
              <a:rPr lang="en-GB" dirty="0"/>
              <a:t>SSL Certificates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SUPERHOSTING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712311" y="3796658"/>
            <a:ext cx="5658522" cy="224910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offering a complete solution</a:t>
            </a:r>
          </a:p>
          <a:p>
            <a:r>
              <a:rPr lang="en-US" i="1" dirty="0"/>
              <a:t>top-qualified team</a:t>
            </a:r>
          </a:p>
          <a:p>
            <a:r>
              <a:rPr lang="en-GB" i="1" dirty="0"/>
              <a:t>l</a:t>
            </a:r>
            <a:r>
              <a:rPr lang="en-US" i="1" dirty="0"/>
              <a:t>eading technical equipment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0" y="2109144"/>
            <a:ext cx="7379945" cy="88256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Areas:</a:t>
            </a:r>
          </a:p>
          <a:p>
            <a:pPr lvl="1"/>
            <a:r>
              <a:rPr lang="en-US" dirty="0"/>
              <a:t>Digital channels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UX design</a:t>
            </a:r>
          </a:p>
          <a:p>
            <a:pPr lvl="1"/>
            <a:r>
              <a:rPr lang="en-US" dirty="0"/>
              <a:t>Product development</a:t>
            </a:r>
          </a:p>
          <a:p>
            <a:pPr lvl="1"/>
            <a:r>
              <a:rPr lang="en-US" dirty="0"/>
              <a:t>Software/BI development</a:t>
            </a:r>
          </a:p>
          <a:p>
            <a:r>
              <a:rPr lang="en-US" sz="3600" dirty="0"/>
              <a:t>Open, adaptive, creative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TELENOR</a:t>
            </a:r>
          </a:p>
        </p:txBody>
      </p:sp>
      <p:pic>
        <p:nvPicPr>
          <p:cNvPr id="6" name="Telenor">
            <a:hlinkClick r:id="rId3"/>
            <a:extLst>
              <a:ext uri="{FF2B5EF4-FFF2-40B4-BE49-F238E27FC236}">
                <a16:creationId xmlns:a16="http://schemas.microsoft.com/office/drawing/2014/main" id="{2AE63E6B-0333-4A80-8081-345301F2E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6096001" y="1196125"/>
            <a:ext cx="5905598" cy="208321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DD0DF-EF9E-466E-AA1D-2EE47E3F88A8}"/>
              </a:ext>
            </a:extLst>
          </p:cNvPr>
          <p:cNvSpPr txBox="1"/>
          <p:nvPr/>
        </p:nvSpPr>
        <p:spPr>
          <a:xfrm>
            <a:off x="6095999" y="3467100"/>
            <a:ext cx="5905597" cy="14671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dirty="0"/>
              <a:t>Hub by Telenor </a:t>
            </a:r>
            <a:br>
              <a:rPr lang="en-US" sz="2400" dirty="0"/>
            </a:br>
            <a:r>
              <a:rPr lang="en-US" sz="2400" b="1" dirty="0">
                <a:hlinkClick r:id="rId5"/>
              </a:rPr>
              <a:t>http://www.telenor.bg/careers/youth-vacancies</a:t>
            </a:r>
            <a:endParaRPr lang="en-US" sz="2400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49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Gaming company </a:t>
            </a:r>
            <a:br>
              <a:rPr lang="en-US" dirty="0"/>
            </a:br>
            <a:r>
              <a:rPr lang="en-US" dirty="0"/>
              <a:t>founded back in 2005 in Sofia</a:t>
            </a:r>
          </a:p>
          <a:p>
            <a:r>
              <a:rPr lang="en-US" dirty="0"/>
              <a:t>Introduced the first browser games in Bulgaria</a:t>
            </a:r>
          </a:p>
          <a:p>
            <a:r>
              <a:rPr lang="en-US" dirty="0"/>
              <a:t>Over 50,000,000 registered players</a:t>
            </a:r>
          </a:p>
          <a:p>
            <a:r>
              <a:rPr lang="en-GB" dirty="0"/>
              <a:t>Looking for PHP Game Dev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 SOFTWARE</a:t>
            </a:r>
          </a:p>
        </p:txBody>
      </p:sp>
      <p:pic>
        <p:nvPicPr>
          <p:cNvPr id="6" name="XS">
            <a:hlinkClick r:id="rId2"/>
            <a:extLst>
              <a:ext uri="{FF2B5EF4-FFF2-40B4-BE49-F238E27FC236}">
                <a16:creationId xmlns:a16="http://schemas.microsoft.com/office/drawing/2014/main" id="{6BB6ACA2-EB2F-41B1-B83F-68959B29E7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6096000" y="1196125"/>
            <a:ext cx="5912498" cy="12198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3314" name="Picture 2" descr="https://www.xs-software.com/img/games/logos/ladypopular-logo.png">
            <a:extLst>
              <a:ext uri="{FF2B5EF4-FFF2-40B4-BE49-F238E27FC236}">
                <a16:creationId xmlns:a16="http://schemas.microsoft.com/office/drawing/2014/main" id="{0FC143F7-9EA5-4130-BC3F-368BD488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2" y="4523673"/>
            <a:ext cx="4176525" cy="14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xs-software.com/img/games/logos/khanwars-logo.png">
            <a:extLst>
              <a:ext uri="{FF2B5EF4-FFF2-40B4-BE49-F238E27FC236}">
                <a16:creationId xmlns:a16="http://schemas.microsoft.com/office/drawing/2014/main" id="{1B82D8E3-242D-4A57-BEB9-BE75AD06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11" y="4523673"/>
            <a:ext cx="3829048" cy="13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xs-software.com/img/games/logos/ragewar-logo.png">
            <a:extLst>
              <a:ext uri="{FF2B5EF4-FFF2-40B4-BE49-F238E27FC236}">
                <a16:creationId xmlns:a16="http://schemas.microsoft.com/office/drawing/2014/main" id="{0262D02C-862E-46B2-A44E-3E581AAB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7" y="4474132"/>
            <a:ext cx="4319644" cy="14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65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development and </a:t>
            </a:r>
            <a:br>
              <a:rPr lang="en-GB" dirty="0"/>
            </a:br>
            <a:r>
              <a:rPr lang="en-GB" dirty="0"/>
              <a:t>consulting company</a:t>
            </a:r>
          </a:p>
          <a:p>
            <a:r>
              <a:rPr lang="en-GB" dirty="0"/>
              <a:t>Heavy involvement with the </a:t>
            </a:r>
            <a:br>
              <a:rPr lang="en-GB" dirty="0"/>
            </a:br>
            <a:r>
              <a:rPr lang="en-GB" dirty="0"/>
              <a:t>Microsoft SharePoint platform</a:t>
            </a:r>
          </a:p>
          <a:p>
            <a:r>
              <a:rPr lang="en-GB" dirty="0"/>
              <a:t>Winning and delivering some of </a:t>
            </a:r>
            <a:br>
              <a:rPr lang="en-GB" dirty="0"/>
            </a:br>
            <a:r>
              <a:rPr lang="en-GB" dirty="0"/>
              <a:t>the best SharePoint projects</a:t>
            </a:r>
          </a:p>
          <a:p>
            <a:r>
              <a:rPr lang="en-GB" dirty="0"/>
              <a:t>OneBit Survey Master</a:t>
            </a:r>
          </a:p>
          <a:p>
            <a:r>
              <a:rPr lang="en-GB" dirty="0"/>
              <a:t>OneBit Quick Poll</a:t>
            </a:r>
          </a:p>
          <a:p>
            <a:r>
              <a:rPr lang="en-US" dirty="0">
                <a:hlinkClick r:id="rId2"/>
              </a:rPr>
              <a:t>https://www.onebitsoftware.net/</a:t>
            </a:r>
            <a:endParaRPr lang="en-GB" dirty="0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ONEBIT SOFTWARE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3802302-B2B9-4B30-A6B7-B9F45F9D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096000" y="1196125"/>
            <a:ext cx="5912498" cy="4336599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11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341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350530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0411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236" y="5655473"/>
            <a:ext cx="6476248" cy="774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05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Welcome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Partners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Trainers</a:t>
            </a:r>
            <a:endParaRPr lang="en-US" sz="3600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Paths and 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The Trainers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0" y="1196125"/>
            <a:ext cx="11521937" cy="520106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Co-Founder of Software University</a:t>
            </a:r>
            <a:endParaRPr lang="bg-BG" dirty="0"/>
          </a:p>
          <a:p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r>
              <a:rPr lang="en-US" noProof="1"/>
              <a:t>20+ years as software developer</a:t>
            </a:r>
          </a:p>
          <a:p>
            <a:r>
              <a:rPr lang="en-US" noProof="1"/>
              <a:t>10+ years experience as trainer</a:t>
            </a:r>
          </a:p>
          <a:p>
            <a:r>
              <a:rPr lang="en-US" noProof="1"/>
              <a:t>Author of 8 programming books</a:t>
            </a:r>
          </a:p>
          <a:p>
            <a:r>
              <a:rPr lang="en-US" noProof="1"/>
              <a:t>Speaker at hundreds of events</a:t>
            </a:r>
          </a:p>
          <a:p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36075" y="1614880"/>
            <a:ext cx="3647113" cy="364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5" t="-14" r="5482" b="34641"/>
          <a:stretch/>
        </p:blipFill>
        <p:spPr bwMode="auto">
          <a:xfrm>
            <a:off x="7936076" y="1614880"/>
            <a:ext cx="3647113" cy="364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608" y="1387736"/>
            <a:ext cx="11502889" cy="5142155"/>
          </a:xfrm>
        </p:spPr>
        <p:txBody>
          <a:bodyPr>
            <a:normAutofit fontScale="92500" lnSpcReduction="2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noProof="1"/>
              <a:t>Various job titles at the same time: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Mathematical competitions champion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Full Stack Technical Trainer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Senior Software Developer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Solution Architect &amp; Technical Lead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One-man army @ </a:t>
            </a:r>
            <a:r>
              <a:rPr lang="en-US" sz="3000" noProof="1"/>
              <a:t>My Tested ASP.NET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noProof="1"/>
              <a:t>Contacts: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3"/>
              </a:rPr>
              <a:t>https://github.com/ivaylokenov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4"/>
              </a:rPr>
              <a:t>https://facebook.com/ivaylo.kenov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3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Ivaylo Kenov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3.ytimg.com/vi/wU0jMKRIcdo/maxresdefault.jpg">
            <a:extLst>
              <a:ext uri="{FF2B5EF4-FFF2-40B4-BE49-F238E27FC236}">
                <a16:creationId xmlns:a16="http://schemas.microsoft.com/office/drawing/2014/main" id="{7E834B49-C82D-4809-8573-9AD009AD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" y="1196125"/>
            <a:ext cx="11573492" cy="5201066"/>
          </a:xfrm>
        </p:spPr>
        <p:txBody>
          <a:bodyPr>
            <a:normAutofit fontScale="92500" lnSpcReduction="2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noProof="1"/>
              <a:t>Senior Full Stack Developer in SoftUni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10+ years in IT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8+ years of experience as a </a:t>
            </a:r>
            <a:br>
              <a:rPr lang="en-US" dirty="0"/>
            </a:br>
            <a:r>
              <a:rPr lang="en-US" dirty="0"/>
              <a:t>Technical Trainer in Telerik Academy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 by heart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Software developer by need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Experience with all popular mobile platforms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Android, iOS, Windows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nl-NL" sz="3200" dirty="0"/>
              <a:t>Fluent in Node.js, .NET, Angular, Java, C++</a:t>
            </a:r>
            <a:endParaRPr lang="bg-BG" sz="3200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200" dirty="0"/>
              <a:t>"</a:t>
            </a:r>
            <a:r>
              <a:rPr lang="en-US" sz="3200" dirty="0"/>
              <a:t>30 under 30" – Forbes </a:t>
            </a:r>
            <a:r>
              <a:rPr lang="bg-BG" sz="3200" dirty="0"/>
              <a:t>2017</a:t>
            </a:r>
            <a:r>
              <a:rPr lang="en-US" sz="3200" dirty="0"/>
              <a:t> - Education</a:t>
            </a:r>
            <a:endParaRPr lang="nl-NL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Doncho Minkov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9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developer-entrepreneur</a:t>
            </a:r>
          </a:p>
          <a:p>
            <a:r>
              <a:rPr lang="en-US" dirty="0"/>
              <a:t>Google Developer Expert</a:t>
            </a:r>
            <a:endParaRPr lang="bg-BG" dirty="0"/>
          </a:p>
          <a:p>
            <a:r>
              <a:rPr lang="en-US" dirty="0"/>
              <a:t>Co-organizer of Angular Sofia and</a:t>
            </a:r>
            <a:br>
              <a:rPr lang="en-US" dirty="0"/>
            </a:br>
            <a:r>
              <a:rPr lang="en-US" dirty="0"/>
              <a:t>SofiaJS / BeerJS</a:t>
            </a:r>
          </a:p>
          <a:p>
            <a:r>
              <a:rPr lang="en-US" dirty="0"/>
              <a:t>Lecturer at Sofia University (FMI)</a:t>
            </a:r>
          </a:p>
          <a:p>
            <a:pPr lvl="1"/>
            <a:r>
              <a:rPr lang="en-US" dirty="0"/>
              <a:t>"Advanced JavaScript" course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Ilia Idakiev</a:t>
            </a:r>
            <a:endParaRPr lang="en-US" dirty="0"/>
          </a:p>
        </p:txBody>
      </p:sp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7905CC2A-3CA1-464D-B77E-88B715C31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1371600"/>
            <a:ext cx="3121343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27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Software Engineer with 6 years of</a:t>
            </a:r>
            <a:br>
              <a:rPr lang="en-US" sz="3400" dirty="0"/>
            </a:br>
            <a:r>
              <a:rPr lang="en-US" sz="3400" dirty="0"/>
              <a:t>experience with</a:t>
            </a:r>
            <a:r>
              <a:rPr lang="bg-BG" sz="3400" dirty="0"/>
              <a:t> </a:t>
            </a:r>
            <a:r>
              <a:rPr lang="en-US" sz="3400" dirty="0"/>
              <a:t>various 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Bachelor of Informatics</a:t>
            </a:r>
            <a:endParaRPr lang="bg-BG" sz="3400" b="1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at 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5 years of experience as a Trainer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81" y="1422323"/>
            <a:ext cx="4459442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08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72" y="1196125"/>
            <a:ext cx="11530326" cy="5201066"/>
          </a:xfrm>
        </p:spPr>
        <p:txBody>
          <a:bodyPr/>
          <a:lstStyle/>
          <a:p>
            <a:r>
              <a:rPr lang="en-US" dirty="0"/>
              <a:t>Solutions Architect @ ZenCodeo</a:t>
            </a:r>
          </a:p>
          <a:p>
            <a:r>
              <a:rPr lang="en-US" dirty="0"/>
              <a:t>15+ years in IT</a:t>
            </a:r>
          </a:p>
          <a:p>
            <a:r>
              <a:rPr lang="en-US" dirty="0"/>
              <a:t>Takes an active role in the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development of the </a:t>
            </a:r>
            <a:r>
              <a:rPr lang="bg-BG" dirty="0"/>
              <a:t/>
            </a:r>
            <a:br>
              <a:rPr lang="bg-BG" dirty="0"/>
            </a:br>
            <a:r>
              <a:rPr lang="en-US" dirty="0">
                <a:hlinkClick r:id="rId2"/>
              </a:rPr>
              <a:t>https://judge.softuni.bg/</a:t>
            </a:r>
            <a:endParaRPr lang="en-US" dirty="0"/>
          </a:p>
          <a:p>
            <a:r>
              <a:rPr lang="en-US" dirty="0"/>
              <a:t>Microsoft Certified Trainer</a:t>
            </a:r>
            <a:endParaRPr lang="en-GB" dirty="0"/>
          </a:p>
          <a:p>
            <a:r>
              <a:rPr lang="en-US" dirty="0"/>
              <a:t> </a:t>
            </a:r>
            <a:r>
              <a:rPr lang="en-US" dirty="0">
                <a:hlinkClick r:id="rId3"/>
              </a:rPr>
              <a:t>http://nikolay.it/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Kostov</a:t>
            </a:r>
            <a:endParaRPr lang="bg-BG" dirty="0"/>
          </a:p>
        </p:txBody>
      </p:sp>
      <p:pic>
        <p:nvPicPr>
          <p:cNvPr id="6" name="Picture 2" descr="http://i3.ytimg.com/vi/Dd40-_kYiVE/maxresdefault.jpg">
            <a:extLst>
              <a:ext uri="{FF2B5EF4-FFF2-40B4-BE49-F238E27FC236}">
                <a16:creationId xmlns:a16="http://schemas.microsoft.com/office/drawing/2014/main" id="{0545398E-344C-4ABE-8A44-B3830A68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4" t="662" r="120" b="29000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Senior Developer SDE 3, Nuvolo</a:t>
            </a:r>
          </a:p>
          <a:p>
            <a:pPr>
              <a:buClr>
                <a:schemeClr val="tx1"/>
              </a:buClr>
            </a:pPr>
            <a:r>
              <a:rPr lang="en-US" dirty="0"/>
              <a:t>Worked at Amazon</a:t>
            </a:r>
          </a:p>
          <a:p>
            <a:pPr>
              <a:buClr>
                <a:schemeClr val="tx1"/>
              </a:buClr>
            </a:pPr>
            <a:r>
              <a:rPr lang="en-US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dirty="0"/>
              <a:t>Participated in many</a:t>
            </a:r>
            <a:r>
              <a:rPr lang="bg-BG" dirty="0"/>
              <a:t> </a:t>
            </a:r>
            <a:r>
              <a:rPr lang="en-US" dirty="0"/>
              <a:t>programming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contests</a:t>
            </a:r>
          </a:p>
          <a:p>
            <a:pPr>
              <a:buClr>
                <a:schemeClr val="tx1"/>
              </a:buClr>
            </a:pPr>
            <a:r>
              <a:rPr lang="en-US" dirty="0"/>
              <a:t>6+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7529880" y="1524000"/>
            <a:ext cx="4038600" cy="47294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2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5" t="2974" r="21" b="29750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782" y="1196125"/>
            <a:ext cx="11538715" cy="5201066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Technical Trainer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80434" y="4907982"/>
            <a:ext cx="3428063" cy="982463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5847" y="1196125"/>
            <a:ext cx="5895751" cy="168968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360045" indent="-360045"/>
            <a:r>
              <a:rPr lang="en-US" sz="3350" dirty="0">
                <a:ea typeface="+mn-lt"/>
                <a:cs typeface="+mn-lt"/>
              </a:rPr>
              <a:t>Works with Python since release 2.5</a:t>
            </a:r>
            <a:endParaRPr lang="en-US" dirty="0"/>
          </a:p>
          <a:p>
            <a:pPr marL="360045" indent="-360045"/>
            <a:r>
              <a:rPr lang="en-US" sz="3350" dirty="0">
                <a:ea typeface="+mn-lt"/>
                <a:cs typeface="+mn-lt"/>
              </a:rPr>
              <a:t>Co-founder at </a:t>
            </a:r>
            <a:r>
              <a:rPr lang="en-US" sz="3350" dirty="0" err="1">
                <a:ea typeface="+mn-lt"/>
                <a:cs typeface="+mn-lt"/>
              </a:rPr>
              <a:t>OS.University</a:t>
            </a:r>
            <a:r>
              <a:rPr lang="en-US" sz="3350" dirty="0">
                <a:ea typeface="+mn-lt"/>
                <a:cs typeface="+mn-lt"/>
              </a:rPr>
              <a:t> &amp; IO Era</a:t>
            </a:r>
            <a:endParaRPr lang="en-US" dirty="0"/>
          </a:p>
          <a:p>
            <a:pPr marL="360045" indent="-360045"/>
            <a:r>
              <a:rPr lang="en-US" sz="3350" dirty="0">
                <a:ea typeface="+mn-lt"/>
                <a:cs typeface="+mn-lt"/>
              </a:rPr>
              <a:t>14 years of development experience</a:t>
            </a:r>
            <a:endParaRPr lang="en-US" dirty="0"/>
          </a:p>
          <a:p>
            <a:pPr marL="360045" indent="-360045"/>
            <a:r>
              <a:rPr lang="en-US" sz="3350" dirty="0">
                <a:ea typeface="+mn-lt"/>
                <a:cs typeface="+mn-lt"/>
              </a:rPr>
              <a:t>Awarded with a "John Atanasoff"</a:t>
            </a:r>
            <a:br>
              <a:rPr lang="en-US" sz="3350" dirty="0">
                <a:ea typeface="+mn-lt"/>
                <a:cs typeface="+mn-lt"/>
              </a:rPr>
            </a:br>
            <a:r>
              <a:rPr lang="en-US" sz="3350" dirty="0">
                <a:ea typeface="+mn-lt"/>
                <a:cs typeface="+mn-lt"/>
              </a:rPr>
              <a:t>  Certificate for a project with </a:t>
            </a:r>
            <a:br>
              <a:rPr lang="en-US" sz="3350" dirty="0">
                <a:ea typeface="+mn-lt"/>
                <a:cs typeface="+mn-lt"/>
              </a:rPr>
            </a:br>
            <a:r>
              <a:rPr lang="en-US" sz="3350" dirty="0">
                <a:ea typeface="+mn-lt"/>
                <a:cs typeface="+mn-lt"/>
              </a:rPr>
              <a:t>  high social significance</a:t>
            </a:r>
            <a:endParaRPr lang="en-US" sz="3350" dirty="0">
              <a:cs typeface="Calibri"/>
            </a:endParaRPr>
          </a:p>
          <a:p>
            <a:pPr marL="360045" indent="-360045"/>
            <a:r>
              <a:rPr lang="en-US" sz="3350" dirty="0">
                <a:ea typeface="+mn-lt"/>
                <a:cs typeface="+mn-lt"/>
              </a:rPr>
              <a:t>Works remotely and envisions a remotely connected world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50" dirty="0">
                <a:ea typeface="+mj-lt"/>
                <a:cs typeface="+mj-lt"/>
              </a:rPr>
              <a:t>Jordan </a:t>
            </a:r>
            <a:r>
              <a:rPr lang="en-GB" sz="3950" dirty="0" err="1">
                <a:ea typeface="+mj-lt"/>
                <a:cs typeface="+mj-lt"/>
              </a:rPr>
              <a:t>Jambazov</a:t>
            </a:r>
            <a:endParaRPr lang="en-US" dirty="0" err="1"/>
          </a:p>
        </p:txBody>
      </p:sp>
      <p:pic>
        <p:nvPicPr>
          <p:cNvPr id="3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D00911E-E510-4EC3-BD2A-FB0F68CC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019" y="1437648"/>
            <a:ext cx="3274866" cy="3274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332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@ Falcon.io</a:t>
            </a:r>
          </a:p>
          <a:p>
            <a:r>
              <a:rPr lang="bg-BG"/>
              <a:t>6</a:t>
            </a:r>
            <a:r>
              <a:rPr lang="en-US" smtClean="0"/>
              <a:t>+ </a:t>
            </a:r>
            <a:r>
              <a:rPr lang="en-US" dirty="0"/>
              <a:t>years </a:t>
            </a:r>
            <a:r>
              <a:rPr lang="en-US"/>
              <a:t>of </a:t>
            </a:r>
            <a:r>
              <a:rPr lang="en-US" smtClean="0"/>
              <a:t>experience</a:t>
            </a:r>
            <a:endParaRPr lang="bg-BG" smtClean="0"/>
          </a:p>
          <a:p>
            <a:r>
              <a:rPr lang="en-CA"/>
              <a:t>S</a:t>
            </a:r>
            <a:r>
              <a:rPr lang="en-US" smtClean="0"/>
              <a:t>pecializes </a:t>
            </a:r>
            <a:r>
              <a:rPr lang="en-US"/>
              <a:t>in </a:t>
            </a:r>
            <a:r>
              <a:rPr lang="en-US" smtClean="0"/>
              <a:t>Distributed Backend Systems</a:t>
            </a:r>
            <a:endParaRPr lang="en-US" dirty="0"/>
          </a:p>
          <a:p>
            <a:r>
              <a:rPr lang="en-US" dirty="0"/>
              <a:t>Interested in </a:t>
            </a:r>
            <a:r>
              <a:rPr lang="en-US" err="1"/>
              <a:t>Kotlin</a:t>
            </a:r>
            <a:r>
              <a:rPr lang="en-US"/>
              <a:t> </a:t>
            </a:r>
            <a:r>
              <a:rPr lang="en-US" smtClean="0"/>
              <a:t>Development</a:t>
            </a:r>
            <a:endParaRPr lang="en-US" dirty="0"/>
          </a:p>
          <a:p>
            <a:r>
              <a:rPr lang="en-US" dirty="0"/>
              <a:t>Passionate Gamer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Viktor </a:t>
            </a:r>
            <a:r>
              <a:rPr lang="en-US" dirty="0" err="1"/>
              <a:t>Penelski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48" y="1510883"/>
            <a:ext cx="3343475" cy="334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80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BDF4E-D459-41BB-BACF-F86EDF75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Lead @ </a:t>
            </a:r>
            <a:r>
              <a:rPr lang="en-US" dirty="0" err="1"/>
              <a:t>Netinfo</a:t>
            </a:r>
            <a:endParaRPr lang="en-US" dirty="0"/>
          </a:p>
          <a:p>
            <a:r>
              <a:rPr lang="bg-BG" dirty="0"/>
              <a:t>9</a:t>
            </a:r>
            <a:r>
              <a:rPr lang="en-US" dirty="0"/>
              <a:t> years full-stack web developer</a:t>
            </a:r>
          </a:p>
          <a:p>
            <a:r>
              <a:rPr lang="en-US" dirty="0"/>
              <a:t>Back-end / front-end, SEO, UX</a:t>
            </a:r>
          </a:p>
          <a:p>
            <a:r>
              <a:rPr lang="en-US" dirty="0"/>
              <a:t>Making CD / CI Systems</a:t>
            </a:r>
          </a:p>
          <a:p>
            <a:r>
              <a:rPr lang="en-US" dirty="0"/>
              <a:t>Current projects: Gong.bg, Nova.bg,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Dariknews.bg, Vesti.bg, Sinoptik.bg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57246-A907-4C98-B8CE-AF6DAE3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Veselin</a:t>
            </a:r>
            <a:r>
              <a:rPr lang="en-GB" dirty="0"/>
              <a:t> </a:t>
            </a:r>
            <a:r>
              <a:rPr lang="en-GB" dirty="0" err="1"/>
              <a:t>Vachev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2A6A-6AFB-4AC8-BE4A-2B564C2E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02" y="1611844"/>
            <a:ext cx="2911731" cy="3639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76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6885634" cy="4725560"/>
          </a:xfrm>
        </p:spPr>
        <p:txBody>
          <a:bodyPr>
            <a:normAutofit/>
          </a:bodyPr>
          <a:lstStyle/>
          <a:p>
            <a:r>
              <a:rPr lang="en-US" sz="3350" dirty="0">
                <a:ea typeface="+mn-lt"/>
                <a:cs typeface="+mn-lt"/>
              </a:rPr>
              <a:t>Senior Full-Stack Developer </a:t>
            </a:r>
            <a:r>
              <a:rPr lang="bg-BG" sz="3350" dirty="0">
                <a:ea typeface="+mn-lt"/>
                <a:cs typeface="+mn-lt"/>
              </a:rPr>
              <a:t>@</a:t>
            </a:r>
            <a:r>
              <a:rPr lang="en-US" sz="3350" dirty="0">
                <a:ea typeface="+mn-lt"/>
                <a:cs typeface="+mn-lt"/>
              </a:rPr>
              <a:t> </a:t>
            </a:r>
            <a:br>
              <a:rPr lang="en-US" sz="3350" dirty="0">
                <a:ea typeface="+mn-lt"/>
                <a:cs typeface="+mn-lt"/>
              </a:rPr>
            </a:br>
            <a:r>
              <a:rPr lang="en-US" sz="3350" dirty="0">
                <a:ea typeface="+mn-lt"/>
                <a:cs typeface="+mn-lt"/>
              </a:rPr>
              <a:t>Motion Software</a:t>
            </a:r>
          </a:p>
          <a:p>
            <a:r>
              <a:rPr lang="en-US" sz="3350" dirty="0">
                <a:ea typeface="+mn-lt"/>
                <a:cs typeface="+mn-lt"/>
              </a:rPr>
              <a:t>Technical Trainer @ SoftUni</a:t>
            </a:r>
          </a:p>
          <a:p>
            <a:r>
              <a:rPr lang="en-US" sz="3350" dirty="0">
                <a:ea typeface="+mn-lt"/>
                <a:cs typeface="+mn-lt"/>
              </a:rPr>
              <a:t>Experience in JS, C#, Node.js, 	    React, ASP.NET MVC</a:t>
            </a:r>
          </a:p>
          <a:p>
            <a:r>
              <a:rPr lang="en-US" sz="3350" dirty="0">
                <a:ea typeface="+mn-lt"/>
                <a:cs typeface="+mn-lt"/>
              </a:rPr>
              <a:t>TelerikAcademy Graduate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44" y="1894000"/>
            <a:ext cx="2783689" cy="3584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79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Path and Opportunities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The Choice is Yours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D8F54-DEF8-49F7-9F44-030B4C28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8600" y="1851311"/>
            <a:ext cx="7745976" cy="485473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C#, Java</a:t>
            </a:r>
            <a:r>
              <a:rPr lang="en-US"/>
              <a:t>, Python, </a:t>
            </a:r>
            <a:r>
              <a:rPr lang="en-US" dirty="0"/>
              <a:t>JavaScript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5562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7804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67804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95562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830824" y="5531463"/>
            <a:ext cx="1922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8-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81584" y="4375787"/>
            <a:ext cx="762000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81584" y="4375787"/>
            <a:ext cx="2052042" cy="844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076584" y="4375787"/>
            <a:ext cx="1905000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34000" y="4375787"/>
            <a:ext cx="647584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491107"/>
            <a:ext cx="4562168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Fundamentals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753144" y="3358904"/>
            <a:ext cx="20153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477990" y="5337201"/>
            <a:ext cx="5223568" cy="706802"/>
            <a:chOff x="3503612" y="5666405"/>
            <a:chExt cx="4582043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90310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99342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40468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E9A8F-5FF5-421B-B845-38F5472D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Trainee Program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CECB98-D954-433F-A177-6CA21FCB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1" y="1109938"/>
            <a:ext cx="10983558" cy="5748062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5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341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350530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0411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236" y="5655473"/>
            <a:ext cx="6476248" cy="774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to the SoftUni Family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Partners</a:t>
            </a:r>
            <a:endParaRPr lang="en-US"/>
          </a:p>
        </p:txBody>
      </p:sp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dirty="0"/>
              <a:t>services company</a:t>
            </a:r>
          </a:p>
          <a:p>
            <a:r>
              <a:rPr lang="en-GB" dirty="0"/>
              <a:t>Business Application 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b="1" dirty="0">
                <a:hlinkClick r:id="rId2"/>
              </a:rPr>
              <a:t>https://www.indeavr.com/en/careers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INDEAVR</a:t>
            </a:r>
          </a:p>
        </p:txBody>
      </p:sp>
      <p:pic>
        <p:nvPicPr>
          <p:cNvPr id="6" name="Indeavr" descr="Ð ÐµÐ·ÑÐ»ÑÐ°Ñ Ñ Ð¸Ð·Ð¾Ð±ÑÐ°Ð¶ÐµÐ½Ð¸Ðµ Ð·Ð° indeavr">
            <a:hlinkClick r:id="rId3"/>
            <a:extLst>
              <a:ext uri="{FF2B5EF4-FFF2-40B4-BE49-F238E27FC236}">
                <a16:creationId xmlns:a16="http://schemas.microsoft.com/office/drawing/2014/main" id="{A1C670DB-D1B3-4E0D-8DF9-A178995B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6096000" y="1196124"/>
            <a:ext cx="5912498" cy="128870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Providing solutions to </a:t>
            </a:r>
            <a:br>
              <a:rPr lang="en-US" dirty="0"/>
            </a:br>
            <a:r>
              <a:rPr lang="en-US" dirty="0"/>
              <a:t>accelerate design, </a:t>
            </a:r>
            <a:br>
              <a:rPr lang="en-US" dirty="0"/>
            </a:br>
            <a:r>
              <a:rPr lang="en-US" dirty="0"/>
              <a:t>development, and collaboration</a:t>
            </a:r>
          </a:p>
          <a:p>
            <a:r>
              <a:rPr lang="en-GB" dirty="0"/>
              <a:t>Design</a:t>
            </a:r>
            <a:r>
              <a:rPr lang="en-US" dirty="0"/>
              <a:t>, Development &amp; UX</a:t>
            </a:r>
          </a:p>
          <a:p>
            <a:r>
              <a:rPr lang="en-US" dirty="0"/>
              <a:t>Angular, JavaScript, ASP.NET, WPF, Xamarin</a:t>
            </a:r>
          </a:p>
          <a:p>
            <a:r>
              <a:rPr lang="en-GB" dirty="0"/>
              <a:t>Bulgaria, USA, England, Japan, Uruguay, India</a:t>
            </a:r>
          </a:p>
          <a:p>
            <a:r>
              <a:rPr lang="en-US" dirty="0">
                <a:hlinkClick r:id="rId2"/>
              </a:rPr>
              <a:t>http://www.infragistics.com/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INFRAGISTICS</a:t>
            </a:r>
          </a:p>
        </p:txBody>
      </p:sp>
      <p:pic>
        <p:nvPicPr>
          <p:cNvPr id="6" name="Infragistics">
            <a:hlinkClick r:id="rId2"/>
            <a:extLst>
              <a:ext uri="{FF2B5EF4-FFF2-40B4-BE49-F238E27FC236}">
                <a16:creationId xmlns:a16="http://schemas.microsoft.com/office/drawing/2014/main" id="{2249BD32-CEBD-4E38-B383-5D93E273B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6096001" y="1196125"/>
            <a:ext cx="5912498" cy="90072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</a:t>
            </a:r>
            <a:r>
              <a:rPr lang="bg-BG" dirty="0"/>
              <a:t> </a:t>
            </a:r>
            <a:r>
              <a:rPr lang="en-US" dirty="0"/>
              <a:t>of innovative </a:t>
            </a:r>
            <a:br>
              <a:rPr lang="en-US" dirty="0"/>
            </a:br>
            <a:r>
              <a:rPr lang="en-US" dirty="0"/>
              <a:t>web projects</a:t>
            </a:r>
          </a:p>
          <a:p>
            <a:r>
              <a:rPr lang="en-GB" dirty="0"/>
              <a:t>40 clients in 15 countries</a:t>
            </a:r>
          </a:p>
          <a:p>
            <a:r>
              <a:rPr lang="en-GB" dirty="0"/>
              <a:t>Financial sector, blockchain, 	</a:t>
            </a:r>
            <a:br>
              <a:rPr lang="en-GB" dirty="0"/>
            </a:br>
            <a:r>
              <a:rPr lang="en-GB" dirty="0"/>
              <a:t>e-commerce, artificial intelligence, big data</a:t>
            </a:r>
          </a:p>
          <a:p>
            <a:r>
              <a:rPr lang="en-US" dirty="0"/>
              <a:t>Friendly community and availability for 100% remote 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US" dirty="0"/>
              <a:t>OTION SOFTWARE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3AD5D4FA-E7E3-4957-B259-CAE6C187A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10" t="-13610" r="-13610" b="-13610"/>
          <a:stretch/>
        </p:blipFill>
        <p:spPr>
          <a:xfrm>
            <a:off x="6708706" y="1196125"/>
            <a:ext cx="4683033" cy="2511809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3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One of the largest </a:t>
            </a:r>
            <a:br>
              <a:rPr lang="en-US" dirty="0"/>
            </a:br>
            <a:r>
              <a:rPr lang="en-US" dirty="0"/>
              <a:t>online marketing agencies </a:t>
            </a:r>
            <a:br>
              <a:rPr lang="en-US" dirty="0"/>
            </a:br>
            <a:r>
              <a:rPr lang="en-US" dirty="0"/>
              <a:t>in Eastern Europe.</a:t>
            </a:r>
          </a:p>
          <a:p>
            <a:r>
              <a:rPr lang="en-US" dirty="0"/>
              <a:t>Site optimization and online advertising</a:t>
            </a:r>
          </a:p>
          <a:p>
            <a:r>
              <a:rPr lang="en-US" dirty="0"/>
              <a:t>Bulgaria, Ukraine, Kazakhstan, Russia and USA</a:t>
            </a:r>
          </a:p>
          <a:p>
            <a:r>
              <a:rPr lang="en-US" b="1" dirty="0">
                <a:hlinkClick r:id="rId2"/>
              </a:rPr>
              <a:t>https://career.netpeak.bg/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NETPEAK</a:t>
            </a:r>
          </a:p>
        </p:txBody>
      </p:sp>
      <p:pic>
        <p:nvPicPr>
          <p:cNvPr id="6" name="Netpeak" descr="Ð ÐµÐ·ÑÐ»ÑÐ°Ñ Ñ Ð¸Ð·Ð¾Ð±ÑÐ°Ð¶ÐµÐ½Ð¸Ðµ Ð·Ð° netpeak">
            <a:hlinkClick r:id="rId3"/>
            <a:extLst>
              <a:ext uri="{FF2B5EF4-FFF2-40B4-BE49-F238E27FC236}">
                <a16:creationId xmlns:a16="http://schemas.microsoft.com/office/drawing/2014/main" id="{49ED5363-187C-4ED4-8D59-31A5D7314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6079941" y="1196125"/>
            <a:ext cx="5921657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71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3262</TotalTime>
  <Words>1174</Words>
  <Application>Microsoft Office PowerPoint</Application>
  <PresentationFormat>Widescreen</PresentationFormat>
  <Paragraphs>298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Software University</vt:lpstr>
      <vt:lpstr>Table of Contents</vt:lpstr>
      <vt:lpstr>Questions?</vt:lpstr>
      <vt:lpstr>Welcome to the SoftUni Family</vt:lpstr>
      <vt:lpstr>Partners</vt:lpstr>
      <vt:lpstr>INDEAVR</vt:lpstr>
      <vt:lpstr>INFRAGISTICS</vt:lpstr>
      <vt:lpstr>MOTION SOFTWARE</vt:lpstr>
      <vt:lpstr>NETPEAK</vt:lpstr>
      <vt:lpstr>POSTBANK</vt:lpstr>
      <vt:lpstr>SBTECH</vt:lpstr>
      <vt:lpstr>SMARTIT</vt:lpstr>
      <vt:lpstr>SOFTWAREGROUP</vt:lpstr>
      <vt:lpstr>SUPERHOSTING</vt:lpstr>
      <vt:lpstr>TELENOR</vt:lpstr>
      <vt:lpstr>XS SOFTWARE</vt:lpstr>
      <vt:lpstr>ONEBIT SOFTWARE</vt:lpstr>
      <vt:lpstr>SoftUni Diamond Partners</vt:lpstr>
      <vt:lpstr>SoftUni Organizational Partners</vt:lpstr>
      <vt:lpstr>The Trainers</vt:lpstr>
      <vt:lpstr>Svetlin Nakov</vt:lpstr>
      <vt:lpstr>Ivaylo Kenov</vt:lpstr>
      <vt:lpstr>Doncho Minkov</vt:lpstr>
      <vt:lpstr>Ilia Idakiev</vt:lpstr>
      <vt:lpstr>Nikolay Bankin</vt:lpstr>
      <vt:lpstr>Nikolay Kostov</vt:lpstr>
      <vt:lpstr>Viktor Dakov</vt:lpstr>
      <vt:lpstr>Stamo Petkov</vt:lpstr>
      <vt:lpstr>INFORMATION SERVICES</vt:lpstr>
      <vt:lpstr>Jordan Jambazov</vt:lpstr>
      <vt:lpstr>Viktor Penelski</vt:lpstr>
      <vt:lpstr>Veselin Vachev</vt:lpstr>
      <vt:lpstr>Ivaylo Papazov</vt:lpstr>
      <vt:lpstr>Path and Opportunities</vt:lpstr>
      <vt:lpstr>Internal Program</vt:lpstr>
      <vt:lpstr>Curriculum</vt:lpstr>
      <vt:lpstr>Trainee Program</vt:lpstr>
      <vt:lpstr>Questions?</vt:lpstr>
      <vt:lpstr>SoftUni Diamond Partners</vt:lpstr>
      <vt:lpstr>SoftUni Organizational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https://softuni.org_x000d_
© Software University – https://softuni.bg_x000d_
_x000d_
Copyrighted document. Unauthorized copy, reproduction or use is not permitted.</dc:description>
  <cp:lastModifiedBy>Dimitar Tanasi</cp:lastModifiedBy>
  <cp:revision>3</cp:revision>
  <dcterms:created xsi:type="dcterms:W3CDTF">2018-05-23T13:08:44Z</dcterms:created>
  <dcterms:modified xsi:type="dcterms:W3CDTF">2020-01-13T13:16:12Z</dcterms:modified>
  <cp:category>SoftUni; Software University</cp:category>
</cp:coreProperties>
</file>